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914400"/>
            <a:ext cx="5486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600" b="1">
                <a:solidFill>
                  <a:srgbClr val="3E3024"/>
                </a:solidFill>
                <a:latin typeface="PingFang SC"/>
              </a:defRPr>
            </a:pPr>
            <a:r>
              <a:t>白禾十周年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1673352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温暖而坚定的生活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24028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0">
                <a:solidFill>
                  <a:srgbClr val="7E7467"/>
                </a:solidFill>
                <a:latin typeface="PingFang SC"/>
              </a:defRPr>
            </a:pPr>
            <a:r>
              <a:t>十年数据盘点 · 未来十年发展策略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34924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7E7467"/>
                </a:solidFill>
                <a:latin typeface="PingFang SC"/>
              </a:defRPr>
            </a:pPr>
            <a:r>
              <a:t>2016.6.26 — 2026.6.25</a:t>
            </a:r>
          </a:p>
        </p:txBody>
      </p:sp>
      <p:sp>
        <p:nvSpPr>
          <p:cNvPr id="6" name="Oval 5"/>
          <p:cNvSpPr/>
          <p:nvPr/>
        </p:nvSpPr>
        <p:spPr>
          <a:xfrm>
            <a:off x="6400800" y="1188720"/>
            <a:ext cx="2194560" cy="2194560"/>
          </a:xfrm>
          <a:prstGeom prst="ellipse">
            <a:avLst/>
          </a:prstGeom>
          <a:solidFill>
            <a:srgbClr val="E7DDCA"/>
          </a:solidFill>
          <a:ln>
            <a:solidFill>
              <a:srgbClr val="E7DD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7086600" y="1691640"/>
            <a:ext cx="2194560" cy="2194560"/>
          </a:xfrm>
          <a:prstGeom prst="ellipse">
            <a:avLst/>
          </a:prstGeom>
          <a:solidFill>
            <a:srgbClr val="D6E2CC"/>
          </a:solidFill>
          <a:ln>
            <a:solidFill>
              <a:srgbClr val="D6E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7772400" y="2194560"/>
            <a:ext cx="2194560" cy="2194560"/>
          </a:xfrm>
          <a:prstGeom prst="ellipse">
            <a:avLst/>
          </a:prstGeom>
          <a:solidFill>
            <a:srgbClr val="EEE4D3"/>
          </a:solidFill>
          <a:ln>
            <a:solidFill>
              <a:srgbClr val="EEE4D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8458200" y="2697480"/>
            <a:ext cx="2194560" cy="2194560"/>
          </a:xfrm>
          <a:prstGeom prst="ellipse">
            <a:avLst/>
          </a:prstGeom>
          <a:solidFill>
            <a:srgbClr val="E2CCB1"/>
          </a:solidFill>
          <a:ln>
            <a:solidFill>
              <a:srgbClr val="E2CCB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重新定义白禾：自然亲肤的中国家庭贴身生活品牌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508760"/>
            <a:ext cx="10241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966736"/>
                </a:solidFill>
                <a:latin typeface="PingFang SC"/>
              </a:defRPr>
            </a:pPr>
            <a:r>
              <a:t>白禾，是以天然棉麻针织为根、以婴童级亲肤安全为标准、用东方素生活审美照顾中国家庭贴身日常的生活品牌。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154680"/>
            <a:ext cx="233172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78992" y="3282696"/>
            <a:ext cx="20025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8992" y="3547872"/>
            <a:ext cx="20025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637B59"/>
                </a:solidFill>
                <a:latin typeface="PingFang SC"/>
              </a:defRPr>
            </a:pPr>
            <a:r>
              <a:t>床品 / 被芯 / 枕芯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" y="4005072"/>
            <a:ext cx="2002536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贴身日常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03320" y="3154680"/>
            <a:ext cx="233172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867911" y="3282696"/>
            <a:ext cx="20025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穿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67911" y="3547872"/>
            <a:ext cx="20025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637B59"/>
                </a:solidFill>
                <a:latin typeface="PingFang SC"/>
              </a:defRPr>
            </a:pPr>
            <a:r>
              <a:t>家居服 / 内衣 / 内搭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67911" y="4005072"/>
            <a:ext cx="2002536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贴身日常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92240" y="3154680"/>
            <a:ext cx="233172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656831" y="3282696"/>
            <a:ext cx="20025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56831" y="3547872"/>
            <a:ext cx="20025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637B59"/>
                </a:solidFill>
                <a:latin typeface="PingFang SC"/>
              </a:defRPr>
            </a:pPr>
            <a:r>
              <a:t>毛巾 / 浴巾 / 洗护小物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56831" y="4005072"/>
            <a:ext cx="2002536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贴身日常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281159" y="3154680"/>
            <a:ext cx="233172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45751" y="3282696"/>
            <a:ext cx="20025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45751" y="3547872"/>
            <a:ext cx="20025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637B59"/>
                </a:solidFill>
                <a:latin typeface="PingFang SC"/>
              </a:defRPr>
            </a:pPr>
            <a:r>
              <a:t>袜子 / 拖鞋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445751" y="4005072"/>
            <a:ext cx="2002536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贴身日常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5486400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E3024"/>
                </a:solidFill>
                <a:latin typeface="PingFang SC"/>
              </a:defRPr>
            </a:pPr>
            <a:r>
              <a:t>白禾不是家纺品牌，不是杂货铺，也不是轻奢生活馆；白禾是中国家庭每天都会接触到的柔软日常。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品牌三根柱子：亲肤安全、天然舒适、四季功能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14400" y="1554480"/>
            <a:ext cx="3246120" cy="10058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78992" y="1682495"/>
            <a:ext cx="29169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亲肤安全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" y="1947672"/>
            <a:ext cx="29169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婴童级 / 无甲醛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788920"/>
            <a:ext cx="3063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婴童级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无甲醛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A类标准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敏感肌友好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09160" y="1554480"/>
            <a:ext cx="3246120" cy="10058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73752" y="1682495"/>
            <a:ext cx="29169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天然舒适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3752" y="1947672"/>
            <a:ext cx="29169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棉麻针织 / 原棉棉纱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2788920"/>
            <a:ext cx="3063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棉麻针织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原棉棉纱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柔软透气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自然触感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503920" y="1554480"/>
            <a:ext cx="3246120" cy="10058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68512" y="1682495"/>
            <a:ext cx="291693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四季功能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68512" y="1947672"/>
            <a:ext cx="291693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春夏清爽 / 秋冬温暖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5360" y="2788920"/>
            <a:ext cx="3063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春夏清爽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秋冬温暖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抗菌凉感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锁温包裹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557784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品牌不变，季节换题，产品给证据。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未来十年的产品取舍：不看历史销量最大，看毛利、周转和交叉比率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94360" y="1417320"/>
          <a:ext cx="10972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57200"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小类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零售额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毛利率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周转率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交叉比率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判断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7021453.920000007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1360944.1000000003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3844007.660000002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3406681.760000001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1607107.8699999999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1257844.04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596318.0399999998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467636.5199999999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960" y="562356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66736"/>
                </a:solidFill>
                <a:latin typeface="PingFang SC"/>
              </a:defRPr>
            </a:pPr>
            <a:r>
              <a:t>主攻：内衣裤/保暖、枕芯、套件；次核心观察：被芯、家居服、袜子；控量：低贡献、重库存、低周转。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未来十年的面料判断：双层纱、全棉、水洗棉，要变成长期产品证据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94360" y="1417320"/>
          <a:ext cx="10972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57200"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面料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零售额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毛利率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周转率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交叉比率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判断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3889599.789999998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2002170.88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1901869.4099999988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1221249.71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798309.28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823199.0599999999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40094.21999999999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250796.9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960" y="562356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1">
                <a:solidFill>
                  <a:srgbClr val="966736"/>
                </a:solidFill>
                <a:latin typeface="PingFang SC"/>
              </a:defRPr>
            </a:pPr>
            <a:r>
              <a:t>面料不是营销词，要进入企划、采购、检测、陈列、话术、会员复购。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未来十年战略：从“很多好产品”，走向“一个清晰品牌下的四季贴身矩阵”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17320"/>
            <a:ext cx="104241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聚焦：自然亲肤的中国家庭贴身生活。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产品：主品牌立高度，A+建信任，匠造做质感，基本生活做频次。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经营：商品、库存、会员、门店、数据闭环重新做实。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渠道：不盲目扩张，先做超级单店、可复制门店和重点客户。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组织：用AI RADAR-E3做经营中枢，让信息流带动物流和资金流。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品牌架构：主品牌立高度，副牌各司其职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508760"/>
          <a:ext cx="1024128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760"/>
                <a:gridCol w="3413760"/>
                <a:gridCol w="3413760"/>
              </a:tblGrid>
              <a:tr h="603504">
                <a:tc>
                  <a:txBody>
                    <a:bodyPr/>
                    <a:lstStyle/>
                    <a:p>
                      <a:pPr>
                        <a:defRPr b="1" sz="1300">
                          <a:solidFill>
                            <a:srgbClr val="3E3024"/>
                          </a:solidFill>
                        </a:defRPr>
                      </a:pPr>
                      <a:r>
                        <a:t>品牌/系列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300">
                          <a:solidFill>
                            <a:srgbClr val="3E3024"/>
                          </a:solidFill>
                        </a:defRPr>
                      </a:pPr>
                      <a:r>
                        <a:t>定位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300">
                          <a:solidFill>
                            <a:srgbClr val="3E3024"/>
                          </a:solidFill>
                        </a:defRPr>
                      </a:pPr>
                      <a:r>
                        <a:t>承担任务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白禾主品牌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自然亲肤的中国家庭贴身生活品牌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品牌心智、审美、长期信任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 A+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亲肤安全标准线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无甲醛、婴童级、检测证据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白禾匠造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材质/工艺/高端形象线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质感、溢价、发布会形象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基本生活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基础舒适与高频复购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性价比、频次、连带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489204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>
                <a:solidFill>
                  <a:srgbClr val="963C2D"/>
                </a:solidFill>
                <a:latin typeface="PingFang SC"/>
              </a:defRPr>
            </a:pPr>
            <a:r>
              <a:t>关键：副牌可以补位，但不能把主品牌心智卖没。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四季战法：品牌不变，季节换题，产品给证据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417320"/>
          <a:ext cx="1024128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760"/>
                <a:gridCol w="3413760"/>
                <a:gridCol w="3413760"/>
              </a:tblGrid>
              <a:tr h="621792">
                <a:tc>
                  <a:txBody>
                    <a:bodyPr/>
                    <a:lstStyle/>
                    <a:p>
                      <a:pPr>
                        <a:defRPr b="1" sz="1500">
                          <a:solidFill>
                            <a:srgbClr val="3E3024"/>
                          </a:solidFill>
                        </a:defRPr>
                      </a:pPr>
                      <a:r>
                        <a:t>季节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500">
                          <a:solidFill>
                            <a:srgbClr val="3E3024"/>
                          </a:solidFill>
                        </a:defRPr>
                      </a:pPr>
                      <a:r>
                        <a:t>主题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500">
                          <a:solidFill>
                            <a:srgbClr val="3E3024"/>
                          </a:solidFill>
                        </a:defRPr>
                      </a:pPr>
                      <a:r>
                        <a:t>产品证据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新生、轻盈、透气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棉、纱、内搭、基础家居服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夏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清爽安心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凉感、冰感、抗菌、透气、防晒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柔软过渡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针织、水洗棉、薄被、套件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冬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温暖包裹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绒类、保暖、被芯、家居服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05840" y="4800600"/>
            <a:ext cx="98755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每季只打一组核心主题，不四处发散。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陈列、话术、直播、会员邀约围绕同一主题。</a:t>
            </a:r>
          </a:p>
          <a:p>
            <a:pPr>
              <a:spcAft>
                <a:spcPts val="600"/>
              </a:spcAft>
              <a:defRPr sz="1600">
                <a:solidFill>
                  <a:srgbClr val="3E3024"/>
                </a:solidFill>
                <a:latin typeface="PingFang SC"/>
              </a:defRPr>
            </a:pPr>
            <a:r>
              <a:t>• 每季复盘：主推款、补货款、控量款、清退款。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渠道策略：不盲目开店，先把可复制能力做实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17320"/>
            <a:ext cx="1024128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直营/联营：先做超级单店模型，复制前先验证。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奥莱/特卖：承接库存和现金流，但不能伤害主品牌价格体系。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加盟/客户：给对方的不只是货，而是一套品牌、产品、陈列、会员和数据系统。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线上/私域：用会员复购和新品验证，不做纯低价消耗。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21208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未来十年，开店不是目的；把一家店做成系统，才是目的。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经营中枢：眼前的苟且，要变成未来十年的护城河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417320"/>
          <a:ext cx="1024128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760"/>
                <a:gridCol w="3413760"/>
                <a:gridCol w="3413760"/>
              </a:tblGrid>
              <a:tr h="708660"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3E3024"/>
                          </a:solidFill>
                        </a:defRPr>
                      </a:pPr>
                      <a:r>
                        <a:t>三流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3E3024"/>
                          </a:solidFill>
                        </a:defRPr>
                      </a:pPr>
                      <a:r>
                        <a:t>要抓什么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3E3024"/>
                          </a:solidFill>
                        </a:defRPr>
                      </a:pPr>
                      <a:r>
                        <a:t>验收标准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信息流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ERP、合同、结算、邮件、钉钉、会员、门店反馈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口径清楚、来源清楚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物流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库存、调拨、补货、清退、工厂店承接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货动得起来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资金流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销售、毛利、回款、费用、结算、跌价计提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钱算得清楚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4617720"/>
            <a:ext cx="10241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AI RADAR-E3不是工具炫技，是经营中枢。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信息流不打通，物流和资金流只能靠感觉。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未来十年要把“经验”沉淀成“系统”。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组织策略：人格平等，工作分层，信息按责任授权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17320"/>
            <a:ext cx="10241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上级看下级，下级不看上级；同级不默认互看。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事业部负责人看经营结果，也看自己职责内的商品、库存、客户和动作。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区经看门店动作；商品负责人看跨渠道商品表现；财务看结算、毛利和现金流。</a:t>
            </a:r>
          </a:p>
          <a:p>
            <a:pPr>
              <a:spcAft>
                <a:spcPts val="600"/>
              </a:spcAft>
              <a:defRPr sz="2000">
                <a:solidFill>
                  <a:srgbClr val="3E3024"/>
                </a:solidFill>
                <a:latin typeface="PingFang SC"/>
              </a:defRPr>
            </a:pPr>
            <a:r>
              <a:t>• 公司再小，也要像正规公司一样运转。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349240"/>
            <a:ext cx="10241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966736"/>
                </a:solidFill>
                <a:latin typeface="PingFang SC"/>
              </a:defRPr>
            </a:pPr>
            <a:r>
              <a:t>尊重可以平等，责任必须分层。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先从眼前的苟且里抬头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87552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经营口径会继续做实，但十周年要讲清楚：白禾为什么值得继续。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600200"/>
            <a:ext cx="566928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今天这些归属、口径、权限很折磨，但它们说明一件事：白禾不是一个概念，它有真实经营系统。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十周年不是逃避现实，而是把十年的真实资产重新看见。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未来策略不是喊口号：要把商品、门店、会员、伙伴、数据重新组织起来。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9400" y="1828800"/>
            <a:ext cx="42976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从今天开始，白禾不是“做过很多事”，而是要把十年留下来的东西，变成未来十年的确定性。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三年路线图：先做实，再放大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463040"/>
          <a:ext cx="102412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760"/>
                <a:gridCol w="3413760"/>
                <a:gridCol w="3413760"/>
              </a:tblGrid>
              <a:tr h="685800">
                <a:tc>
                  <a:txBody>
                    <a:bodyPr/>
                    <a:lstStyle/>
                    <a:p>
                      <a:pPr>
                        <a:defRPr b="1" sz="1500">
                          <a:solidFill>
                            <a:srgbClr val="3E3024"/>
                          </a:solidFill>
                        </a:defRPr>
                      </a:pPr>
                      <a:r>
                        <a:t>年份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500">
                          <a:solidFill>
                            <a:srgbClr val="3E3024"/>
                          </a:solidFill>
                        </a:defRPr>
                      </a:pPr>
                      <a:r>
                        <a:t>主题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500">
                          <a:solidFill>
                            <a:srgbClr val="3E3024"/>
                          </a:solidFill>
                        </a:defRPr>
                      </a:pPr>
                      <a:r>
                        <a:t>核心动作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经营地基年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口径、库存、商品四象限、会员闭环、事业部结算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复制模型年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超级单店、重点客户、加盟标准包、供应商分级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品牌放大年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5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四季产品矩阵、核心爆品池、区域样板、会员复购系统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4800600"/>
            <a:ext cx="10241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不急着证明“我们很大”，先证明“我们能复制”。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未来十年的目标：把一个方向做深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17320"/>
            <a:ext cx="10241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未来十年，白禾不做更多方向。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148840"/>
            <a:ext cx="102412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966736"/>
                </a:solidFill>
                <a:latin typeface="PingFang SC"/>
              </a:defRPr>
            </a:pPr>
            <a:r>
              <a:t>只把一个方向做深：自然亲肤的家庭贴身生活。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6766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让产品更有证据。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让门店更能复制。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让会员更愿意复购。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让伙伴更有生意确定性。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让经营系统真正跑起来。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234440"/>
            <a:ext cx="10241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十年之后，白禾仍然只做一件事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2148840"/>
            <a:ext cx="98755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100" b="1">
                <a:solidFill>
                  <a:srgbClr val="966736"/>
                </a:solidFill>
                <a:latin typeface="PingFang SC"/>
              </a:defRPr>
            </a:pPr>
            <a:r>
              <a:t>把自然的柔软、亲肤的安心、家的温暖，带回更多中国家庭的日常。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241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3E3024"/>
                </a:solidFill>
                <a:latin typeface="PingFang SC"/>
              </a:defRPr>
            </a:pPr>
            <a:r>
              <a:t>白禾，温暖而坚定的生活。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E3024"/>
                </a:solidFill>
                <a:latin typeface="PingFang SC"/>
              </a:defRPr>
            </a:pPr>
            <a:r>
              <a:t>发布会呈现：不只是讲PPT，空间也要像十周年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展厅、公司、直播间都要进入统一视觉系统；不排除用直播发布会形式放大传播。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22960" y="1508760"/>
            <a:ext cx="338328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87552" y="1627631"/>
            <a:ext cx="30540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展厅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87552" y="1984248"/>
            <a:ext cx="305409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966736"/>
                </a:solidFill>
                <a:latin typeface="PingFang SC"/>
              </a:defRPr>
            </a:pPr>
            <a:r>
              <a:t>做成“白禾十年生活展”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1508760"/>
            <a:ext cx="338328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99431" y="1627631"/>
            <a:ext cx="30540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公司现场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99431" y="1984248"/>
            <a:ext cx="305409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966736"/>
                </a:solidFill>
                <a:latin typeface="PingFang SC"/>
              </a:defRPr>
            </a:pPr>
            <a:r>
              <a:t>做成“十周年主场”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1508760"/>
            <a:ext cx="338328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11312" y="1627631"/>
            <a:ext cx="30540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直播间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11312" y="1984248"/>
            <a:ext cx="305409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966736"/>
                </a:solidFill>
                <a:latin typeface="PingFang SC"/>
              </a:defRPr>
            </a:pPr>
            <a:r>
              <a:t>做成“可传播的发布会场景”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154680"/>
            <a:ext cx="102412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展厅要好看：用棉、禾、木、光、四季、家庭日常做陈列，不做普通产品堆头。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公司要好看：入口、会议室、走廊、样品区统一十周年视觉，让团队先被感染。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直播间要好看：如果用直播方式发布，要有主视觉背景、产品证据墙、十年数据墙、四季产品桌。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核心原则：不是促销直播间，而是“品牌发布会 + 产品证据 + 未来策略”的直播场。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966736"/>
                </a:solidFill>
                <a:latin typeface="PingFang SC"/>
              </a:defRPr>
            </a:pPr>
            <a:r>
              <a:t>先把场布做体面，销售打法再讨论。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固定链接版本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E3024"/>
                </a:solidFill>
                <a:latin typeface="PingFang SC"/>
              </a:defRPr>
            </a:pPr>
            <a:r>
              <a:t>十年TOP款｜金额TOP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对外可展示：按十年累计销售额排序，已剔除非消费者商品。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444752"/>
          <a:ext cx="109728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11480"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款号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品名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累计销售额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累计数量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销售年数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421111205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男式抓绒三合一风衣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502.6万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1.7万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1425111201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女士蜂巢抗菌速干内裤（4条）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265.8万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3505330401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基本生活云柔随心T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165.9万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5.3万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3525111230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蜂巢舒适抗菌内裤（4条）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164.7万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2425111204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女士蜂巢抗菌速干内裤（4条）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163.1万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6204110802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水洗棉健康可水洗枕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134.1万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4655510501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CONY 5A抗菌糖果色内衣套装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99.2万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0407111706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艾草竹纤维天然抑菌毛巾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95.1万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0407111702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素缎菱格毛巾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89.1万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0725131052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糖果吊带美背内衣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88.5万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5806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966736"/>
                </a:solidFill>
                <a:latin typeface="PingFang SC"/>
              </a:defRPr>
            </a:pPr>
            <a:r>
              <a:t>金额TOP看品牌贡献和客单价值。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E3024"/>
                </a:solidFill>
                <a:latin typeface="PingFang SC"/>
              </a:defRPr>
            </a:pPr>
            <a:r>
              <a:t>十年TOP款｜数量TOP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对外可展示：按十年累计销售数量排序，体现高频和普及度。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444752"/>
          <a:ext cx="109728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11480"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款号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品名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累计数量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累计销售额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销售年数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3505330401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基本生活云柔随心T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5.3万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165.9万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1607148102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棉柔巾50抽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5.3万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0407111702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素缎菱格毛巾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89.1万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1425111201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女士蜂巢抗菌速干内裤（4条）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265.8万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0407111706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艾草竹纤维天然抑菌毛巾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95.1万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2704312102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基本生活云柔印花毯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2.8万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7217111703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简形双面毛巾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82.6万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1607148101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棉柔巾100抽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0725131052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糖果吊带美背内衣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88.5万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0407111606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艾草竹纤维天然抑菌方巾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47.4万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5806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966736"/>
                </a:solidFill>
                <a:latin typeface="PingFang SC"/>
              </a:defRPr>
            </a:pPr>
            <a:r>
              <a:t>数量TOP看高频复购和家庭日常触点。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E3024"/>
                </a:solidFill>
                <a:latin typeface="PingFang SC"/>
              </a:defRPr>
            </a:pPr>
            <a:r>
              <a:t>十年TOP款｜复购TOP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近12个月可识别会员口径：按同一顾客重复购买人数排序。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444752"/>
          <a:ext cx="109728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11480"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款号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品名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复购顾客数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复购销售额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复购件数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5754115503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双面印花舒棉绒毯-小号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405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5425131004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零感透气蝉翼薄杯无痕内衣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344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5615111205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男士零感抗菌内裤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334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3.4万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5425131033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零感冰淇淋透气内衣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323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3607148101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白禾一次性压缩毛巾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313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5715210567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情侣暖姜艾草舒绒家居内衣套装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313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5415111221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男士零感凉爽透气内裤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308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5425111220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女士莫代尔抗菌内裤（4条装）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299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4.2万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52635510501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CONY 5A抗菌发热蓄暖内衣套装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294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4525111288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蜂巢舒适抗菌内裤（4条）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292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5806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966736"/>
                </a:solidFill>
                <a:latin typeface="PingFang SC"/>
              </a:defRPr>
            </a:pPr>
            <a:r>
              <a:t>复购TOP看真正被顾客反复选择的商品。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963C2D"/>
                </a:solidFill>
                <a:latin typeface="PingFang SC"/>
              </a:defRPr>
            </a:pPr>
            <a:r>
              <a:t>隐藏TOP｜毛利额TOP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内部经营参考：近12个月标准成本估算，不建议对外展示。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444752"/>
          <a:ext cx="109728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11480"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款号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品名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毛利额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标准成本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5715210567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情侣暖姜艾草舒绒家居内衣套装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35.0万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47.8万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12.8万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52725310502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5A抗菌羊毛桑蚕丝内衣套装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30.0万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51.1万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21.1万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52715310501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5A抗菌羊毛桑蚕丝内衣套装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26.5万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45.0万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18.6万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52635510501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CONY 5A抗菌发热蓄暖内衣套装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25.3万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43.0万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17.7万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5404313305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A+色织水洗棉四件套-大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24.4万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56.3万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31.9万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5725210557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情侣轻暖胶原蛋白内衣套装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21.0万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31.9万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5425111220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女士莫代尔抗菌内裤（4条装）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27.2万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5725210562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情侣山茶油云绒家居内衣套装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19.9万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30.1万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10.2万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5425131004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零感透气蝉翼薄杯无痕内衣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18.9万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28.0万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4525111288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蜂巢舒适抗菌内裤（4条）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18.6万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27.2万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8.6万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5806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963C2D"/>
                </a:solidFill>
                <a:latin typeface="PingFang SC"/>
              </a:defRPr>
            </a:pPr>
            <a:r>
              <a:t>内部榜：看谁真正贡献利润。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963C2D"/>
                </a:solidFill>
                <a:latin typeface="PingFang SC"/>
              </a:defRPr>
            </a:pPr>
            <a:r>
              <a:t>隐藏TOP｜ROI TOP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7E7467"/>
                </a:solidFill>
                <a:latin typeface="PingFang SC"/>
              </a:defRPr>
            </a:pPr>
            <a:r>
              <a:t>内部经营参考：近12个月，销售额≥5万且数量≥200。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444752"/>
          <a:ext cx="109728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11480"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款号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品名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ROI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毛利额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62425111240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白禾A+女士云柔甜系内裤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380.9%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10.0万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12.6万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5525111292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女士丝柔7A抗菌内裤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378.6%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5525111291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女士莫代尔7A抗菌内裤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377.7%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8.7万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5625111203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女士零感无痕内裤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367.3%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7.8万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62415111263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白禾A+男士零感无痕内裤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341.5%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11.1万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62425131003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白禾A+零感美背蕾丝内衣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335.6%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4.2万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62425131011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白禾A+零感薄杯收副乳软支撑内衣-PLUS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332.3%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5425111214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女士莫代尔裸感内裤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330.5%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12.4万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62425111241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白禾A+女士零感加大码内裤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330.3%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62425111239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白禾A+女士莫代尔提花内裤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330.2%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5806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963C2D"/>
                </a:solidFill>
                <a:latin typeface="PingFang SC"/>
              </a:defRPr>
            </a:pPr>
            <a:r>
              <a:t>内部榜：看谁资金效率高，不直接对外发布。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十年总盘：这不是想象中的品牌，是被真实交易验证过的品牌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685800" y="1508760"/>
            <a:ext cx="214884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50392" y="1636776"/>
            <a:ext cx="181965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累计销售额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0392" y="1901952"/>
            <a:ext cx="181965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7.50亿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971800" y="1508760"/>
            <a:ext cx="214884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136392" y="1636776"/>
            <a:ext cx="181965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累计销售数量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6392" y="1901952"/>
            <a:ext cx="181965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1,351万件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257800" y="1508760"/>
            <a:ext cx="214884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22392" y="1636776"/>
            <a:ext cx="181965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累计小票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2392" y="1901952"/>
            <a:ext cx="181965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74.46万张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543800" y="1508760"/>
            <a:ext cx="214884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08392" y="1636776"/>
            <a:ext cx="181965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有销售门店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08392" y="1901952"/>
            <a:ext cx="181965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680家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829800" y="1508760"/>
            <a:ext cx="16002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994392" y="1636776"/>
            <a:ext cx="12710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顾客编码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94392" y="1901952"/>
            <a:ext cx="12710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8.52万人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280160" y="3154680"/>
            <a:ext cx="22860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4751" y="3282696"/>
            <a:ext cx="19568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商品总SKU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4751" y="3547872"/>
            <a:ext cx="19568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16,543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840480" y="3154680"/>
            <a:ext cx="22860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005072" y="3282696"/>
            <a:ext cx="19568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2016后新增SKU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05072" y="3547872"/>
            <a:ext cx="19568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14,872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3154680"/>
            <a:ext cx="22860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565392" y="3282696"/>
            <a:ext cx="19568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实际售出SKU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65392" y="3547872"/>
            <a:ext cx="19568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11,125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961120" y="3154680"/>
            <a:ext cx="22860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125712" y="3282696"/>
            <a:ext cx="19568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商业点位候选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25712" y="3547872"/>
            <a:ext cx="19568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631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97280" y="5074920"/>
            <a:ext cx="9875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3E3024"/>
                </a:solidFill>
                <a:latin typeface="PingFang SC"/>
              </a:defRPr>
            </a:pPr>
            <a:r>
              <a:t>这些数字不是炫耀规模，而是证明白禾十年做的是一件真实的事。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市场足迹：白禾不是只在一个地方成立，而是在很多城市被选择过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14400" y="1554480"/>
            <a:ext cx="246888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78992" y="1682495"/>
            <a:ext cx="213969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点亮省份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" y="1947672"/>
            <a:ext cx="213969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25个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0" y="1554480"/>
            <a:ext cx="246888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822191" y="1682495"/>
            <a:ext cx="213969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进入城市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2191" y="1947672"/>
            <a:ext cx="213969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56个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554480"/>
            <a:ext cx="246888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65392" y="1682495"/>
            <a:ext cx="213969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商业点位/商场候选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65392" y="1947672"/>
            <a:ext cx="213969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631个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0" y="1554480"/>
            <a:ext cx="201168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308592" y="1682495"/>
            <a:ext cx="168249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合作方候选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08592" y="1947672"/>
            <a:ext cx="168249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308个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3246120"/>
            <a:ext cx="1024128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十年留下来的不只是门店数量，而是城市、商场、联营客户、供应商和消费者触点。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未来发展不是盲目开更多点，而是把已验证过的城市、客户、商品和会员重新组织。</a:t>
            </a:r>
          </a:p>
          <a:p>
            <a:pPr>
              <a:spcAft>
                <a:spcPts val="600"/>
              </a:spcAft>
              <a:defRPr sz="1700">
                <a:solidFill>
                  <a:srgbClr val="3E3024"/>
                </a:solidFill>
                <a:latin typeface="PingFang SC"/>
              </a:defRPr>
            </a:pPr>
            <a:r>
              <a:t>• 沉默/退出门店候选不能对外直接说“关店数”，需要合同和营运复核。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十年趋势：快速扩张 → 高位平台 → 结构回调 → 经营质量重建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94360" y="1417320"/>
          <a:ext cx="1097280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369916"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周年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期间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销售额/亿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门店数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900">
                          <a:solidFill>
                            <a:srgbClr val="3E3024"/>
                          </a:solidFill>
                        </a:defRPr>
                      </a:pPr>
                      <a:r>
                        <a:t>同比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2016.6.26-2017.6.25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0.4393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2017.6.26-2018.6.25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0.7626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73.58%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2018.6.26-2019.6.25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0.757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-0.74%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2019.6.26-2020.6.25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0.732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-3.31%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2020.6.26-2021.6.25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0.8475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15.78%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2021.6.26-2022.6.25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0.782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-7.73%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2022.6.26-2023.6.25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0.8576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192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9.67%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2023.6.26-2024.6.25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0.8877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3.51%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369916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2024.6.26-2025.6.25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0.7796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178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-12.18%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992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2025.6.26-2026.6.25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0.6546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-16.04%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960" y="5715000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1">
                <a:solidFill>
                  <a:srgbClr val="966736"/>
                </a:solidFill>
                <a:latin typeface="PingFang SC"/>
              </a:defRPr>
            </a:pPr>
            <a:r>
              <a:t>判断：白禾不是没有机会，而是已经过了“自然增长期”。未来十年要从扩张逻辑，切到经营质量和复制系统。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十年商品沉淀：白禾卖出去的是一家人的贴身日常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417320"/>
          <a:ext cx="621792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1554480"/>
                <a:gridCol w="1554480"/>
                <a:gridCol w="1554480"/>
              </a:tblGrid>
              <a:tr h="487680"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小类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累计销售数量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累计销售额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SKU数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254.5万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0.33亿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197.9万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1.14亿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817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126.2万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0.37亿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473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93.7万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0.07亿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343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77.8万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0.27亿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394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35.5万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0.93亿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909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26.9万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0.27亿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416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24.5万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0.98亿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1140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315200" y="1645920"/>
            <a:ext cx="393192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睡：床品、被芯、枕芯，是客单和品牌质感。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穿：内衣裤、家居服，是贴身安全和高频复购。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洗：毛巾浴巾，是家庭日常触点。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走：袜子拖鞋，是连带和频次。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十年材质沉淀：白禾的品牌根，不是黑金轻奢，是自然亲肤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417320"/>
          <a:ext cx="621792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1554480"/>
                <a:gridCol w="1554480"/>
                <a:gridCol w="1554480"/>
              </a:tblGrid>
              <a:tr h="487680"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面料/材质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累计销售数量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累计销售额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000">
                          <a:solidFill>
                            <a:srgbClr val="3E3024"/>
                          </a:solidFill>
                        </a:defRPr>
                      </a:pPr>
                      <a:r>
                        <a:t>SKU数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75.7万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1.22亿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1066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40.5万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0.72亿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769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24.7万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0.15亿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16.2万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0.35亿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464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15.4万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0.23亿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153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13.0万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0.32亿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300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0.22亿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347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7.1万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0.09亿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226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315200" y="2011680"/>
            <a:ext cx="4023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未来十年，白禾不能丢掉“天然、亲肤、棉麻针织、婴童级安全”这条根。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3337560"/>
            <a:ext cx="3840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3E3024"/>
                </a:solidFill>
                <a:latin typeface="PingFang SC"/>
              </a:defRPr>
            </a:pPr>
            <a:r>
              <a:t>• 全棉/纯棉、双层纱、水洗棉：构成白禾的自然质感。</a:t>
            </a:r>
          </a:p>
          <a:p>
            <a:pPr>
              <a:spcAft>
                <a:spcPts val="600"/>
              </a:spcAft>
              <a:defRPr sz="1500">
                <a:solidFill>
                  <a:srgbClr val="3E3024"/>
                </a:solidFill>
                <a:latin typeface="PingFang SC"/>
              </a:defRPr>
            </a:pPr>
            <a:r>
              <a:t>• 凉感/冰感、蚕丝、乳胶：提供季节功能和产品证据。</a:t>
            </a:r>
          </a:p>
          <a:p>
            <a:pPr>
              <a:spcAft>
                <a:spcPts val="600"/>
              </a:spcAft>
              <a:defRPr sz="1500">
                <a:solidFill>
                  <a:srgbClr val="3E3024"/>
                </a:solidFill>
                <a:latin typeface="PingFang SC"/>
              </a:defRPr>
            </a:pPr>
            <a:r>
              <a:t>• 材质不是装饰词，要变成检测、标准、陈列和话术。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E3024"/>
                </a:solidFill>
                <a:latin typeface="PingFang SC"/>
              </a:defRPr>
            </a:pPr>
            <a:r>
              <a:t>十年TOP款：剔除物料后的真实商品沉淀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已剔除非消费者商品口径，保留真实可销售商品。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261872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444752"/>
          <a:ext cx="109728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407323"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款号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品名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累计销售额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累计数量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800">
                          <a:solidFill>
                            <a:srgbClr val="3E3024"/>
                          </a:solidFill>
                        </a:defRPr>
                      </a:pPr>
                      <a:r>
                        <a:t>销售周年数</a:t>
                      </a:r>
                    </a:p>
                  </a:txBody>
                  <a:tcPr>
                    <a:solidFill>
                      <a:srgbClr val="E7DED0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3505330401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基本生活云柔随心T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165.9万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5.3万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1607148102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棉柔巾50抽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5.3万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0407111702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素缎菱格毛巾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89.1万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1425111201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女士蜂巢抗菌速干内裤（4条）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265.8万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3.4万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0407111706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艾草竹纤维天然抑菌毛巾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95.1万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2.9万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2704312102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基本生活云柔印花毯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2.8万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7217111703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简形双面毛巾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82.6万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2.8万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1607148101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棉柔巾100抽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20.9万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40732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0725131052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糖果吊带美背内衣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88.5万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0407111606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艾草竹纤维天然抑菌方巾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47.4万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2.7万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3E3024"/>
                          </a:solidFill>
                          <a:latin typeface="PingFang SC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5806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发布会口径：TOP款必须是消费者真正购买的商品，不把非商品口径混进商品沉淀。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11480"/>
            <a:ext cx="10789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E3024"/>
                </a:solidFill>
                <a:latin typeface="PingFang SC"/>
              </a:defRPr>
            </a:pPr>
            <a:r>
              <a:t>关系资产：白禾十年的底层资产，是人、货、场、伙伴网络</a:t>
            </a:r>
          </a:p>
        </p:txBody>
      </p:sp>
      <p:sp>
        <p:nvSpPr>
          <p:cNvPr id="3" name="Rectangle 2"/>
          <p:cNvSpPr/>
          <p:nvPr/>
        </p:nvSpPr>
        <p:spPr>
          <a:xfrm>
            <a:off x="658368" y="1298448"/>
            <a:ext cx="960120" cy="36576"/>
          </a:xfrm>
          <a:prstGeom prst="rect">
            <a:avLst/>
          </a:prstGeom>
          <a:solidFill>
            <a:srgbClr val="966736"/>
          </a:solidFill>
          <a:ln>
            <a:solidFill>
              <a:srgbClr val="966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822960" y="1508760"/>
            <a:ext cx="237744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87552" y="1636776"/>
            <a:ext cx="204825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客户/商场/联营候选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7552" y="1901952"/>
            <a:ext cx="204825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308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74720" y="1508760"/>
            <a:ext cx="219456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39312" y="1636776"/>
            <a:ext cx="186537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合同编号候选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39312" y="1901952"/>
            <a:ext cx="18653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420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943600" y="1508760"/>
            <a:ext cx="22860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08192" y="1636776"/>
            <a:ext cx="19568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供应商台账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08192" y="1901952"/>
            <a:ext cx="19568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183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03920" y="1508760"/>
            <a:ext cx="228600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E4DC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68512" y="1636776"/>
            <a:ext cx="1956816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7E7467"/>
                </a:solidFill>
                <a:latin typeface="PingFang SC"/>
              </a:defRPr>
            </a:pPr>
            <a:r>
              <a:t>白禾采购供应商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68512" y="1901952"/>
            <a:ext cx="19568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966736"/>
                </a:solidFill>
                <a:latin typeface="PingFang SC"/>
              </a:defRPr>
            </a:pPr>
            <a:r>
              <a:t>191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3200400"/>
            <a:ext cx="102412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这些数字说明：白禾不是只靠一个老板或几家店撑起来。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未来要把伙伴网络变成系统：客户分层、合同归档、供应商分级、会员复购。</a:t>
            </a:r>
          </a:p>
          <a:p>
            <a:pPr>
              <a:spcAft>
                <a:spcPts val="600"/>
              </a:spcAft>
              <a:defRPr sz="1800">
                <a:solidFill>
                  <a:srgbClr val="3E3024"/>
                </a:solidFill>
                <a:latin typeface="PingFang SC"/>
              </a:defRPr>
            </a:pPr>
            <a:r>
              <a:t>• 关系资产如果不进系统，就会变成个人记忆；进系统，才是公司资产。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446520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7E7467"/>
                </a:solidFill>
                <a:latin typeface="PingFang SC"/>
              </a:defRPr>
            </a:pPr>
            <a:r>
              <a:t>白禾十周年 · 温暖而坚定的生活 · AI RADAR-E3 数据底稿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